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3" r:id="rId21"/>
    <p:sldId id="294" r:id="rId22"/>
    <p:sldId id="296" r:id="rId23"/>
    <p:sldId id="275" r:id="rId24"/>
    <p:sldId id="276" r:id="rId25"/>
    <p:sldId id="295" r:id="rId26"/>
    <p:sldId id="277" r:id="rId27"/>
    <p:sldId id="278" r:id="rId28"/>
    <p:sldId id="279" r:id="rId29"/>
    <p:sldId id="284" r:id="rId30"/>
    <p:sldId id="280" r:id="rId31"/>
    <p:sldId id="285" r:id="rId32"/>
    <p:sldId id="288" r:id="rId33"/>
    <p:sldId id="289" r:id="rId34"/>
    <p:sldId id="290" r:id="rId35"/>
    <p:sldId id="281" r:id="rId36"/>
    <p:sldId id="282" r:id="rId37"/>
    <p:sldId id="292" r:id="rId38"/>
    <p:sldId id="29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44B4B3-06DD-403C-8C89-55C29A915007}">
  <a:tblStyle styleId="{4D44B4B3-06DD-403C-8C89-55C29A91500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4686156"/>
            <a:ext cx="5573483" cy="27384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pPr lvl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04787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04787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564CF2E0-CCC4-4E1E-9902-C3C36AB3FDA4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6/28/2016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abylonjs-playground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lonjs.com/Demos/Distraction/distractio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lightarcade.com/missions/tin/pla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uoyouren.github.io/WebProgramming/3DLoser.html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2cto.com/kf/201604/504147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sdn.microsoft.com/zh-cn/magazine/mt595753.aspx" TargetMode="External"/><Relationship Id="rId4" Type="http://schemas.openxmlformats.org/officeDocument/2006/relationships/hyperlink" Target="http://www.ido321.com/1599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YouRen/WBS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835696" y="987574"/>
            <a:ext cx="792088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  <a:scene3d>
              <a:camera prst="isometricBottomDown"/>
              <a:lightRig rig="threePt" dir="t"/>
            </a:scene3d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6000" b="1" cap="none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DFKai-SB"/>
                <a:sym typeface="DFKai-SB"/>
              </a:rPr>
              <a:t>啊啊啊掉下去了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                  </a:t>
            </a:r>
            <a:r>
              <a:rPr lang="zh-TW" sz="3000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Microsoft JhengHei"/>
                <a:ea typeface="Microsoft JhengHei"/>
                <a:cs typeface="Microsoft JhengHei"/>
                <a:sym typeface="Microsoft JhengHei"/>
              </a:rPr>
              <a:t>Babylon.js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07504" y="2139702"/>
            <a:ext cx="5352574" cy="287794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2000" b="1" dirty="0" smtClean="0">
                <a:latin typeface="+mn-ea"/>
                <a:cs typeface="DFKai-SB"/>
                <a:sym typeface="DFKai-SB"/>
              </a:rPr>
              <a:t>指導教授：         馬尚彬</a:t>
            </a:r>
            <a:endParaRPr lang="en-US" altLang="zh-TW" sz="2000" b="1" dirty="0" smtClean="0">
              <a:latin typeface="+mn-ea"/>
              <a:cs typeface="DFKai-SB"/>
              <a:sym typeface="DFKai-SB"/>
            </a:endParaRPr>
          </a:p>
          <a:p>
            <a:pPr lvl="0">
              <a:spcBef>
                <a:spcPts val="0"/>
              </a:spcBef>
            </a:pPr>
            <a:r>
              <a:rPr lang="zh-TW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DFKai-SB"/>
                <a:sym typeface="DFKai-SB"/>
              </a:rPr>
              <a:t>第一組</a:t>
            </a:r>
            <a:r>
              <a:rPr lang="zh-TW" alt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  <a:cs typeface="DFKai-SB"/>
                <a:sym typeface="DFKai-SB"/>
              </a:rPr>
              <a:t>：冰淇淋買回來要馬上冰冰箱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00257104  </a:t>
            </a:r>
            <a:r>
              <a:rPr lang="zh-TW" altLang="en-US" sz="2000" b="1" dirty="0" smtClean="0">
                <a:latin typeface="+mn-ea"/>
                <a:cs typeface="DFKai-SB"/>
                <a:sym typeface="DFKai-SB"/>
              </a:rPr>
              <a:t>        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羅</a:t>
            </a:r>
            <a:r>
              <a:rPr lang="zh-TW" sz="2000" b="1" dirty="0">
                <a:latin typeface="+mn-ea"/>
                <a:cs typeface="DFKai-SB"/>
                <a:sym typeface="DFKai-SB"/>
              </a:rPr>
              <a:t>祐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任</a:t>
            </a:r>
            <a:endParaRPr lang="en-US" altLang="zh-TW" sz="2000" b="1" dirty="0" smtClean="0">
              <a:latin typeface="+mn-ea"/>
              <a:cs typeface="DFKai-SB"/>
              <a:sym typeface="DFKai-S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dirty="0" smtClean="0">
                <a:latin typeface="+mn-ea"/>
                <a:cs typeface="DFKai-SB"/>
                <a:sym typeface="DFKai-SB"/>
              </a:rPr>
              <a:t>00257124</a:t>
            </a:r>
            <a:r>
              <a:rPr lang="zh-TW" sz="2000" b="1" dirty="0">
                <a:latin typeface="+mn-ea"/>
                <a:cs typeface="DFKai-SB"/>
                <a:sym typeface="DFKai-SB"/>
              </a:rPr>
              <a:t>	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任思堯</a:t>
            </a:r>
            <a:endParaRPr lang="en-US" altLang="zh-TW" sz="2000" b="1" dirty="0" smtClean="0">
              <a:latin typeface="+mn-ea"/>
              <a:cs typeface="DFKai-SB"/>
              <a:sym typeface="DFKai-S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dirty="0" smtClean="0">
                <a:latin typeface="+mn-ea"/>
                <a:cs typeface="DFKai-SB"/>
                <a:sym typeface="DFKai-SB"/>
              </a:rPr>
              <a:t>00257006</a:t>
            </a:r>
            <a:r>
              <a:rPr lang="zh-TW" sz="2000" b="1" dirty="0">
                <a:latin typeface="+mn-ea"/>
                <a:cs typeface="DFKai-SB"/>
                <a:sym typeface="DFKai-SB"/>
              </a:rPr>
              <a:t>	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李佳穎</a:t>
            </a:r>
            <a:endParaRPr lang="en-US" altLang="zh-TW" sz="2000" b="1" dirty="0" smtClean="0">
              <a:latin typeface="+mn-ea"/>
              <a:cs typeface="DFKai-SB"/>
              <a:sym typeface="DFKai-S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dirty="0" smtClean="0">
                <a:latin typeface="+mn-ea"/>
                <a:cs typeface="DFKai-SB"/>
                <a:sym typeface="DFKai-SB"/>
              </a:rPr>
              <a:t>00257024</a:t>
            </a:r>
            <a:r>
              <a:rPr lang="zh-TW" sz="2000" b="1" dirty="0">
                <a:latin typeface="+mn-ea"/>
                <a:cs typeface="DFKai-SB"/>
                <a:sym typeface="DFKai-SB"/>
              </a:rPr>
              <a:t>	游</a:t>
            </a:r>
            <a:r>
              <a:rPr lang="zh-TW" sz="2000" b="1" dirty="0" smtClean="0">
                <a:latin typeface="+mn-ea"/>
                <a:cs typeface="DFKai-SB"/>
                <a:sym typeface="DFKai-SB"/>
              </a:rPr>
              <a:t>筑安</a:t>
            </a:r>
            <a:endParaRPr lang="en-US" altLang="zh-TW" sz="2000" b="1" dirty="0" smtClean="0">
              <a:latin typeface="+mn-ea"/>
              <a:cs typeface="DFKai-SB"/>
              <a:sym typeface="DFKai-S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dirty="0" smtClean="0">
                <a:latin typeface="+mn-ea"/>
                <a:cs typeface="DFKai-SB"/>
                <a:sym typeface="DFKai-SB"/>
              </a:rPr>
              <a:t>00257116	羅睿豪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>
              <a:latin typeface="+mn-ea"/>
              <a:cs typeface="Microsoft JhengHei"/>
              <a:sym typeface="Microsoft JhengHei"/>
            </a:endParaRPr>
          </a:p>
          <a:p>
            <a:pPr lvl="0">
              <a:spcBef>
                <a:spcPts val="0"/>
              </a:spcBef>
              <a:buNone/>
            </a:pPr>
            <a:endParaRPr dirty="0">
              <a:latin typeface="+mn-ea"/>
              <a:cs typeface="Microsoft JhengHei"/>
              <a:sym typeface="Microsoft JhengHei"/>
            </a:endParaRPr>
          </a:p>
          <a:p>
            <a:pPr lvl="0">
              <a:spcBef>
                <a:spcPts val="0"/>
              </a:spcBef>
              <a:buNone/>
            </a:pPr>
            <a:r>
              <a:rPr lang="zh-TW" dirty="0">
                <a:latin typeface="+mn-ea"/>
                <a:cs typeface="Microsoft JhengHei"/>
                <a:sym typeface="Microsoft JhengHei"/>
              </a:rPr>
              <a:t>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539552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Camera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251520" y="1347614"/>
            <a:ext cx="8520600" cy="37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arcCamera = new BABYLON.ArcRotateCamera("ArcRotateCamera", 1, 0.8, 10, new BABYLON.Vector3(0, 0, 0), scene)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00B050"/>
                </a:solidFill>
                <a:ea typeface="微軟正黑體" pitchFamily="34" charset="-120"/>
              </a:rPr>
              <a:t>// Parameters : name, alpha, beta, radius, target, </a:t>
            </a:r>
            <a:r>
              <a:rPr 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scene</a:t>
            </a:r>
            <a:endParaRPr lang="en-US" altLang="zh-TW" sz="1800" b="1" dirty="0" smtClean="0">
              <a:solidFill>
                <a:srgbClr val="00B05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endParaRPr lang="zh-TW" sz="1800" b="1" dirty="0">
              <a:solidFill>
                <a:srgbClr val="00B05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2000" b="1" dirty="0">
                <a:solidFill>
                  <a:srgbClr val="663300"/>
                </a:solidFill>
                <a:ea typeface="微軟正黑體" pitchFamily="34" charset="-120"/>
              </a:rPr>
              <a:t>touchCamera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.target = </a:t>
            </a:r>
            <a:r>
              <a:rPr lang="zh-TW" sz="1800" b="1" dirty="0">
                <a:solidFill>
                  <a:srgbClr val="0070C0"/>
                </a:solidFill>
                <a:ea typeface="微軟正黑體" pitchFamily="34" charset="-120"/>
              </a:rPr>
              <a:t>new BABYLON.Vector3(...)</a:t>
            </a:r>
            <a:r>
              <a:rPr lang="zh-TW" sz="1800" b="1" dirty="0" smtClean="0">
                <a:solidFill>
                  <a:srgbClr val="0070C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0070C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  <a:ea typeface="微軟正黑體" pitchFamily="34" charset="-120"/>
              </a:rPr>
              <a:t>可以用手機觸碰來控制的</a:t>
            </a: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Free Camera</a:t>
            </a:r>
          </a:p>
          <a:p>
            <a:pPr lvl="0" rt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000" b="1" dirty="0">
                <a:solidFill>
                  <a:srgbClr val="663300"/>
                </a:solidFill>
                <a:ea typeface="微軟正黑體" pitchFamily="34" charset="-120"/>
              </a:rPr>
              <a:t>freeCamera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.setPosition(</a:t>
            </a:r>
            <a:r>
              <a:rPr lang="zh-TW" sz="1800" b="1" dirty="0">
                <a:solidFill>
                  <a:srgbClr val="0070C0"/>
                </a:solidFill>
                <a:ea typeface="微軟正黑體" pitchFamily="34" charset="-120"/>
              </a:rPr>
              <a:t>...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  <a:ea typeface="微軟正黑體" pitchFamily="34" charset="-120"/>
              </a:rPr>
              <a:t>可以自由轉換視角，並使用方向鍵移動</a:t>
            </a:r>
          </a:p>
          <a:p>
            <a:pPr lvl="0" rt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152" y="2499742"/>
            <a:ext cx="3063189" cy="237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3400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Light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37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light2 = new BABYLON.PointLight("Omni2", new BABYLON.Vector3(10, 0, 0), scene); </a:t>
            </a:r>
            <a:r>
              <a:rPr lang="zh-TW" sz="1800" b="1" dirty="0" smtClean="0">
                <a:solidFill>
                  <a:srgbClr val="00B050"/>
                </a:solidFill>
              </a:rPr>
              <a:t>/</a:t>
            </a:r>
            <a:r>
              <a:rPr lang="zh-TW" sz="1800" b="1" dirty="0">
                <a:solidFill>
                  <a:srgbClr val="00B050"/>
                </a:solidFill>
              </a:rPr>
              <a:t>/點</a:t>
            </a:r>
            <a:r>
              <a:rPr lang="zh-TW" sz="1800" b="1" dirty="0" smtClean="0">
                <a:solidFill>
                  <a:srgbClr val="00B050"/>
                </a:solidFill>
              </a:rPr>
              <a:t>光源</a:t>
            </a:r>
            <a:endParaRPr lang="zh-TW" sz="1800" b="1" dirty="0">
              <a:solidFill>
                <a:srgbClr val="00B05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light3 = new BABYLON.DirectionalLight("Dir0", new BABYLON.Vector3(1, -1, 0), scene);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//平行光從無線遠處朝向指定向量</a:t>
            </a:r>
            <a:r>
              <a:rPr lang="zh-TW" sz="1800" b="1" dirty="0" smtClean="0">
                <a:solidFill>
                  <a:srgbClr val="00B050"/>
                </a:solidFill>
              </a:rPr>
              <a:t>發射</a:t>
            </a:r>
            <a:endParaRPr lang="en-US" altLang="zh-TW" sz="1800" b="1" dirty="0" smtClean="0">
              <a:solidFill>
                <a:srgbClr val="00B05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sz="1800" b="1" dirty="0">
              <a:solidFill>
                <a:srgbClr val="00B05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light0.diffuse = new BABYLON.Color3(1, 0, 0);  </a:t>
            </a:r>
            <a:r>
              <a:rPr lang="zh-TW" sz="1800" b="1" dirty="0">
                <a:solidFill>
                  <a:srgbClr val="00B050"/>
                </a:solidFill>
                <a:ea typeface="微軟正黑體" pitchFamily="34" charset="-120"/>
              </a:rPr>
              <a:t>//表面顏色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light0.specular = new BABYLON.Color3(0.3, 0.3, 0.3);</a:t>
            </a:r>
            <a:r>
              <a:rPr lang="zh-TW" sz="1800" b="1" dirty="0">
                <a:solidFill>
                  <a:srgbClr val="00B050"/>
                </a:solidFill>
                <a:ea typeface="微軟正黑體" pitchFamily="34" charset="-120"/>
              </a:rPr>
              <a:t> //亮點的顏色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//specular通常都是白色</a:t>
            </a: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rgbClr val="00B050"/>
                </a:solidFill>
              </a:rPr>
              <a:t>//據說黃金的specular是金色的唷 &gt;O&lt; 酷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rcRect l="16589" t="14763" r="25351" b="11419"/>
          <a:stretch>
            <a:fillRect/>
          </a:stretch>
        </p:blipFill>
        <p:spPr>
          <a:xfrm>
            <a:off x="6948264" y="3579862"/>
            <a:ext cx="151216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72" y="3579862"/>
            <a:ext cx="1428499" cy="1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Animation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animationBox = new BABYLON.Animation("tutoAnimation", "scaling.x", 30, BABYLON.Animation.ANIMATIONTYPE_FLOAT,                                                              BABYLON.Animation.ANIMATIONLOOPMODE_CYCLE);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//Create a scaling animation at 30 FPS  //創造一個動畫</a:t>
            </a:r>
            <a:r>
              <a:rPr lang="zh-TW" sz="1800" b="1" dirty="0" smtClean="0">
                <a:solidFill>
                  <a:srgbClr val="00B050"/>
                </a:solidFill>
              </a:rPr>
              <a:t>物件</a:t>
            </a:r>
            <a:endParaRPr lang="en-US" altLang="zh-TW" sz="1800" b="1" dirty="0" smtClean="0">
              <a:solidFill>
                <a:srgbClr val="00B05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zh-TW" sz="1800" b="1" dirty="0">
              <a:solidFill>
                <a:srgbClr val="00B05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keys = []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  </a:t>
            </a: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  <a:ea typeface="微軟正黑體" pitchFamily="34" charset="-120"/>
              </a:rPr>
              <a:t>用來存放</a:t>
            </a: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Key Frame</a:t>
            </a:r>
            <a:r>
              <a:rPr lang="zh-TW" altLang="en-US" sz="1800" b="1" dirty="0" smtClean="0">
                <a:solidFill>
                  <a:srgbClr val="00B050"/>
                </a:solidFill>
                <a:ea typeface="微軟正黑體" pitchFamily="34" charset="-120"/>
              </a:rPr>
              <a:t>的陣列</a:t>
            </a:r>
            <a:endParaRPr lang="zh-TW" sz="1800" b="1" dirty="0">
              <a:solidFill>
                <a:srgbClr val="00B05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keys.push({</a:t>
            </a:r>
          </a:p>
          <a:p>
            <a:pPr>
              <a:buNone/>
            </a:pPr>
            <a:r>
              <a:rPr lang="zh-TW" sz="1800" dirty="0"/>
              <a:t>        </a:t>
            </a:r>
            <a:r>
              <a:rPr lang="zh-TW" sz="1800" b="1" dirty="0">
                <a:solidFill>
                  <a:srgbClr val="FF0000"/>
                </a:solidFill>
              </a:rPr>
              <a:t>frame: 0</a:t>
            </a:r>
            <a:r>
              <a:rPr lang="zh-TW" sz="1800" b="1" dirty="0"/>
              <a:t>,</a:t>
            </a: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Aft>
                <a:spcPts val="0"/>
              </a:spcAft>
              <a:buNone/>
            </a:pPr>
            <a:r>
              <a:rPr lang="zh-TW" sz="1800" dirty="0"/>
              <a:t>       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value: 1</a:t>
            </a:r>
          </a:p>
          <a:p>
            <a:pPr lvl="0"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    });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A84F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//創造每個KeyFrame 與之對應的value來控制物件的動畫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2051720" y="2931790"/>
            <a:ext cx="1950900" cy="145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keys.push({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    </a:t>
            </a:r>
            <a:r>
              <a:rPr lang="zh-TW" sz="1800" b="1" dirty="0">
                <a:solidFill>
                  <a:srgbClr val="FF0000"/>
                </a:solidFill>
              </a:rPr>
              <a:t>frame: 20</a:t>
            </a:r>
            <a:r>
              <a:rPr lang="zh-TW" sz="1800" b="1" dirty="0">
                <a:solidFill>
                  <a:schemeClr val="dk2"/>
                </a:solidFill>
              </a:rPr>
              <a:t>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    value: 0.2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});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/>
          <p:cNvSpPr txBox="1"/>
          <p:nvPr/>
        </p:nvSpPr>
        <p:spPr>
          <a:xfrm>
            <a:off x="4067944" y="2931790"/>
            <a:ext cx="4086300" cy="1440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dirty="0">
                <a:solidFill>
                  <a:schemeClr val="dk2"/>
                </a:solidFill>
              </a:rPr>
              <a:t> </a:t>
            </a:r>
            <a:r>
              <a:rPr lang="zh-TW" sz="1800" b="1" dirty="0">
                <a:solidFill>
                  <a:schemeClr val="dk2"/>
                </a:solidFill>
              </a:rPr>
              <a:t>keys.push({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    </a:t>
            </a:r>
            <a:r>
              <a:rPr lang="zh-TW" sz="1800" b="1" dirty="0">
                <a:solidFill>
                  <a:srgbClr val="FF0000"/>
                </a:solidFill>
              </a:rPr>
              <a:t>frame: 100</a:t>
            </a:r>
            <a:r>
              <a:rPr lang="zh-TW" sz="1800" b="1" dirty="0">
                <a:solidFill>
                  <a:schemeClr val="dk2"/>
                </a:solidFill>
              </a:rPr>
              <a:t>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    value: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b="1" dirty="0">
                <a:solidFill>
                  <a:schemeClr val="dk2"/>
                </a:solidFill>
              </a:rPr>
              <a:t>    });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Animation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23528" y="1275606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altLang="zh-TW" sz="1800" b="1" dirty="0" err="1" smtClean="0">
                <a:solidFill>
                  <a:srgbClr val="663300"/>
                </a:solidFill>
                <a:ea typeface="微軟正黑體" pitchFamily="34" charset="-120"/>
              </a:rPr>
              <a:t>animationBox.setKeys</a:t>
            </a:r>
            <a:r>
              <a:rPr lang="en-US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(keys);</a:t>
            </a:r>
          </a:p>
          <a:p>
            <a:pPr lvl="0">
              <a:buNone/>
            </a:pPr>
            <a:r>
              <a:rPr lang="en-US" altLang="zh-TW" sz="1800" b="1" dirty="0" smtClean="0">
                <a:solidFill>
                  <a:srgbClr val="00B050"/>
                </a:solidFill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</a:rPr>
              <a:t>設定動畫的</a:t>
            </a:r>
            <a:r>
              <a:rPr lang="en-US" altLang="zh-TW" sz="1800" b="1" dirty="0" err="1" smtClean="0">
                <a:solidFill>
                  <a:srgbClr val="00B050"/>
                </a:solidFill>
              </a:rPr>
              <a:t>keyFrame</a:t>
            </a:r>
            <a:endParaRPr lang="en-US" altLang="zh-TW" sz="1800" b="1" dirty="0" smtClean="0">
              <a:solidFill>
                <a:srgbClr val="00B050"/>
              </a:solidFill>
            </a:endParaRPr>
          </a:p>
          <a:p>
            <a:pPr lvl="0">
              <a:buNone/>
            </a:pPr>
            <a:endParaRPr lang="en-US" altLang="zh-TW" sz="1800" b="1" dirty="0" smtClean="0"/>
          </a:p>
          <a:p>
            <a:pPr>
              <a:buNone/>
            </a:pPr>
            <a:r>
              <a:rPr lang="en-US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box1.animations.push(</a:t>
            </a:r>
            <a:r>
              <a:rPr lang="en-US" altLang="zh-TW" sz="1800" b="1" dirty="0" err="1" smtClean="0">
                <a:solidFill>
                  <a:srgbClr val="663300"/>
                </a:solidFill>
                <a:ea typeface="微軟正黑體" pitchFamily="34" charset="-120"/>
              </a:rPr>
              <a:t>animationBox</a:t>
            </a:r>
            <a:r>
              <a:rPr lang="en-US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); </a:t>
            </a:r>
          </a:p>
          <a:p>
            <a:pPr lvl="0">
              <a:buNone/>
            </a:pPr>
            <a:r>
              <a:rPr lang="en-US" altLang="zh-TW" sz="1800" b="1" dirty="0" smtClean="0">
                <a:solidFill>
                  <a:srgbClr val="00B050"/>
                </a:solidFill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</a:rPr>
              <a:t>把動畫塞進要運動的物件裡面</a:t>
            </a:r>
          </a:p>
          <a:p>
            <a:pPr lvl="0">
              <a:buNone/>
            </a:pPr>
            <a:endParaRPr lang="zh-TW" altLang="en-US" sz="1800" b="1" dirty="0" smtClean="0">
              <a:solidFill>
                <a:srgbClr val="6AA84F"/>
              </a:solidFill>
            </a:endParaRPr>
          </a:p>
          <a:p>
            <a:pPr lvl="0">
              <a:buNone/>
            </a:pPr>
            <a:r>
              <a:rPr lang="en-US" altLang="zh-TW" sz="1600" b="1" dirty="0" smtClean="0">
                <a:solidFill>
                  <a:srgbClr val="00B050"/>
                </a:solidFill>
              </a:rPr>
              <a:t>//Finally, launch animations on box1, from key 0 to key 100 with loop activated</a:t>
            </a:r>
          </a:p>
          <a:p>
            <a:pPr>
              <a:buNone/>
            </a:pPr>
            <a:r>
              <a:rPr lang="en-US" altLang="zh-TW" sz="1800" b="1" dirty="0" err="1" smtClean="0">
                <a:solidFill>
                  <a:srgbClr val="663300"/>
                </a:solidFill>
                <a:ea typeface="微軟正黑體" pitchFamily="34" charset="-120"/>
              </a:rPr>
              <a:t>scene.beginAnimation</a:t>
            </a:r>
            <a:r>
              <a:rPr lang="en-US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(box1, 0, 100, true); </a:t>
            </a:r>
          </a:p>
          <a:p>
            <a:pPr lvl="0">
              <a:buNone/>
            </a:pPr>
            <a:r>
              <a:rPr lang="en-US" altLang="zh-TW" sz="1800" b="1" dirty="0" smtClean="0">
                <a:solidFill>
                  <a:srgbClr val="00B050"/>
                </a:solidFill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</a:rPr>
              <a:t>呼叫</a:t>
            </a:r>
            <a:r>
              <a:rPr lang="en-US" altLang="zh-TW" sz="1800" b="1" dirty="0" smtClean="0">
                <a:solidFill>
                  <a:srgbClr val="00B050"/>
                </a:solidFill>
              </a:rPr>
              <a:t>scene</a:t>
            </a:r>
            <a:r>
              <a:rPr lang="zh-TW" altLang="en-US" sz="1800" b="1" dirty="0" smtClean="0">
                <a:solidFill>
                  <a:srgbClr val="00B050"/>
                </a:solidFill>
              </a:rPr>
              <a:t>來開始動畫</a:t>
            </a:r>
          </a:p>
          <a:p>
            <a:pPr lvl="0">
              <a:buNone/>
            </a:pPr>
            <a:endParaRPr lang="zh-TW" altLang="en-US" sz="1800" b="1" dirty="0" smtClean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Animation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67544" y="1275606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 </a:t>
            </a: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scene.registerBeforeRender(function ()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//The color is defined at run time with random()</a:t>
            </a:r>
          </a:p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/>
              <a:t> </a:t>
            </a: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box2.material.diffuseColor = new BABYLON.Color3(Math.random(),  Math.random(), Math.random());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 });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571500" indent="-342900"/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藉由registerBeforeRender 改變參數，土法煉鋼來產生動畫的寫法。</a:t>
            </a:r>
          </a:p>
          <a:p>
            <a:pPr marL="571500" indent="-342900"/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兩種方法之間的差異是甚麼 ?</a:t>
            </a:r>
          </a:p>
          <a:p>
            <a:pPr marL="571500" indent="-342900"/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SMOOTH?</a:t>
            </a:r>
          </a:p>
          <a:p>
            <a:pPr>
              <a:buNone/>
            </a:pPr>
            <a:endParaRPr lang="zh-TW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Collision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scene</a:t>
            </a: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.gravity = new BABYLON.Vector3(0, -0.9, 0);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//重力 !!! 重力竟然只要 .gravity就可以增加上去了OAO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scene</a:t>
            </a: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.collisionsEnabled = true;  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</a:t>
            </a: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/我說讓這個場景產生碰撞，這個場景就可以產生碰撞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</a:t>
            </a: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/Then apply collisions and gravity to the active camera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camera.checkCollisions = true;  </a:t>
            </a: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//設定攝影機自動檢查碰撞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camera.applyGravity = true;  </a:t>
            </a: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//為攝影機添加重力</a:t>
            </a:r>
            <a:r>
              <a:rPr lang="zh-TW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引擎</a:t>
            </a:r>
            <a:endParaRPr lang="en-US" altLang="zh-TW" sz="1800" b="1" dirty="0" smtClean="0">
              <a:solidFill>
                <a:srgbClr val="00B05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 smtClean="0">
              <a:solidFill>
                <a:srgbClr val="00B05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//</a:t>
            </a:r>
            <a:r>
              <a:rPr lang="zh-TW" altLang="en-US" sz="1800" b="1" dirty="0" smtClean="0">
                <a:solidFill>
                  <a:srgbClr val="00B050"/>
                </a:solidFill>
                <a:ea typeface="微軟正黑體" pitchFamily="34" charset="-120"/>
              </a:rPr>
              <a:t>第一人稱角色的概念</a:t>
            </a:r>
            <a:endParaRPr lang="zh-TW" altLang="zh-TW" sz="1800" b="1" dirty="0">
              <a:solidFill>
                <a:srgbClr val="00B05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Collision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67544" y="1203598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 smtClean="0">
                <a:solidFill>
                  <a:srgbClr val="00B050"/>
                </a:solidFill>
              </a:rPr>
              <a:t>/</a:t>
            </a:r>
            <a:r>
              <a:rPr lang="zh-TW" sz="1800" dirty="0">
                <a:solidFill>
                  <a:srgbClr val="00B050"/>
                </a:solidFill>
              </a:rPr>
              <a:t>/Set the ellipsoid around the camera (e.g. your player's size)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camera.ellipsoid = new BABYLON.Vector3(1, 1, 1);  </a:t>
            </a:r>
          </a:p>
          <a:p>
            <a:pPr marL="0" indent="0">
              <a:buNone/>
            </a:pPr>
            <a:r>
              <a:rPr lang="zh-TW" sz="1800" b="1" dirty="0">
                <a:solidFill>
                  <a:srgbClr val="00B050"/>
                </a:solidFill>
              </a:rPr>
              <a:t>//用來表示第一人稱角色身體範圍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B050"/>
                </a:solidFill>
              </a:rPr>
              <a:t>//finally, say which mesh will be collisionable</a:t>
            </a:r>
          </a:p>
          <a:p>
            <a:pPr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ground.checkCollisions = true;</a:t>
            </a:r>
          </a:p>
          <a:p>
            <a:pPr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box.checkCollisions = true;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zh-TW" sz="1800" b="1" dirty="0">
                <a:solidFill>
                  <a:srgbClr val="00B050"/>
                </a:solidFill>
              </a:rPr>
              <a:t>//所有的物題都只要一個輕輕鬆鬆的.checkCollisions = true;</a:t>
            </a:r>
          </a:p>
          <a:p>
            <a:pPr marL="0" indent="0">
              <a:buNone/>
            </a:pPr>
            <a:r>
              <a:rPr lang="zh-TW" sz="1800" b="1" dirty="0">
                <a:solidFill>
                  <a:srgbClr val="00B050"/>
                </a:solidFill>
              </a:rPr>
              <a:t>//就會自動檢查碰撞囉 OuO)b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755576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Sound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95536" y="1131590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var music = new BABYLON.Sound("Violons", "sounds/violons11.wav", scene, function () {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     </a:t>
            </a: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// Call with the sound is ready to be played (loaded &amp; decoded)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        // TODO: add your </a:t>
            </a:r>
            <a:r>
              <a:rPr lang="zh-TW" altLang="zh-TW" sz="1800" b="1" dirty="0" smtClean="0">
                <a:solidFill>
                  <a:srgbClr val="00B050"/>
                </a:solidFill>
                <a:ea typeface="微軟正黑體" pitchFamily="34" charset="-120"/>
              </a:rPr>
              <a:t>logic</a:t>
            </a:r>
            <a:endParaRPr lang="en-US" altLang="zh-TW" sz="1800" b="1" dirty="0" smtClean="0">
              <a:solidFill>
                <a:srgbClr val="00B05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zh-TW" sz="1800" b="1" dirty="0">
              <a:solidFill>
                <a:srgbClr val="00B05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     console.log("Sound ready to be played!");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 }, { loop: true, autoplay: true });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Sound on mesh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身為一個3D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遊戲</a:t>
            </a: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，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音效</a:t>
            </a: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也是非常重要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的</a:t>
            </a: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。</a:t>
            </a:r>
            <a:endParaRPr lang="zh-TW" alt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而場景中的生命能夠發出聲音也是一件很直觀的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事情</a:t>
            </a: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。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Babylon.js 當然也一如往常提供了一個非常簡單的方式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讓你能夠輕鬆的把聲音和物件連結在一起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並隨著聽者與物件的距離等因素而改變聽到的聲音</a:t>
            </a: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</a:t>
            </a:r>
          </a:p>
          <a:p>
            <a:pPr lvl="0" indent="158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altLang="zh-TW" sz="1800" b="1" dirty="0">
                <a:solidFill>
                  <a:srgbClr val="00B050"/>
                </a:solidFill>
                <a:ea typeface="微軟正黑體" pitchFamily="34" charset="-120"/>
              </a:rPr>
              <a:t> // Sound will now follow the mesh position</a:t>
            </a:r>
          </a:p>
          <a:p>
            <a:pPr lvl="0" indent="158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altLang="zh-TW" sz="1800" b="1" dirty="0">
                <a:solidFill>
                  <a:srgbClr val="663300"/>
                </a:solidFill>
                <a:ea typeface="微軟正黑體" pitchFamily="34" charset="-120"/>
              </a:rPr>
              <a:t>    </a:t>
            </a:r>
            <a:r>
              <a:rPr lang="zh-TW" altLang="zh-TW" sz="2000" b="1" dirty="0">
                <a:solidFill>
                  <a:srgbClr val="663300"/>
                </a:solidFill>
                <a:ea typeface="微軟正黑體" pitchFamily="34" charset="-120"/>
              </a:rPr>
              <a:t>music.attachToMesh(box);</a:t>
            </a:r>
            <a:endParaRPr lang="zh-TW" altLang="zh-TW" sz="1800" b="1" dirty="0">
              <a:solidFill>
                <a:srgbClr val="663300"/>
              </a:solidFill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技術操作簡易demo</a:t>
            </a:r>
            <a:endParaRPr lang="zh-TW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3"/>
              </a:rPr>
              <a:t>Babylon.js Playground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600" y="1923678"/>
            <a:ext cx="6199324" cy="30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8520600" cy="8640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is Babylon.js?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251520" y="1131590"/>
            <a:ext cx="8520600" cy="38884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是一款基於WebGL、HTML5和JavaScript的開源3D遊戲引擎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由微軟員工David Catuhe主導開發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核心功能包含：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建造場景圖、光源、相機、材料貼圖、網格對象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碰撞引擎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物理引擎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動畫引擎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音頻引擎</a:t>
            </a:r>
          </a:p>
          <a:p>
            <a:pPr marL="914400" lvl="1" indent="-228600">
              <a:lnSpc>
                <a:spcPct val="115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粒子系統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6444208" y="1995686"/>
            <a:ext cx="4176464" cy="2685248"/>
            <a:chOff x="6228184" y="1923678"/>
            <a:chExt cx="4176464" cy="2685248"/>
          </a:xfrm>
        </p:grpSpPr>
        <p:pic>
          <p:nvPicPr>
            <p:cNvPr id="62" name="Shape 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8184" y="1923678"/>
              <a:ext cx="1996749" cy="2217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群組 6"/>
            <p:cNvGrpSpPr/>
            <p:nvPr/>
          </p:nvGrpSpPr>
          <p:grpSpPr>
            <a:xfrm>
              <a:off x="6372200" y="4155926"/>
              <a:ext cx="4032448" cy="453000"/>
              <a:chOff x="6296250" y="4077750"/>
              <a:chExt cx="3997400" cy="453000"/>
            </a:xfrm>
          </p:grpSpPr>
          <p:sp>
            <p:nvSpPr>
              <p:cNvPr id="63" name="Shape 63"/>
              <p:cNvSpPr/>
              <p:nvPr/>
            </p:nvSpPr>
            <p:spPr>
              <a:xfrm>
                <a:off x="6296250" y="4193000"/>
                <a:ext cx="161700" cy="155100"/>
              </a:xfrm>
              <a:prstGeom prst="triangle">
                <a:avLst>
                  <a:gd name="adj" fmla="val 50000"/>
                </a:avLst>
              </a:pr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4" name="Shape 64"/>
              <p:cNvSpPr txBox="1"/>
              <p:nvPr/>
            </p:nvSpPr>
            <p:spPr>
              <a:xfrm>
                <a:off x="6410750" y="4077750"/>
                <a:ext cx="38829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zh-TW" dirty="0">
                    <a:solidFill>
                      <a:srgbClr val="999999"/>
                    </a:solidFill>
                  </a:rPr>
                  <a:t>David Catuhe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23400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目前存在之應用</a:t>
            </a:r>
            <a:endParaRPr lang="zh-TW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DFKai-SB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377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1800" dirty="0" smtClean="0">
                <a:hlinkClick r:id="rId3"/>
              </a:rPr>
              <a:t>http://www.babylonjs.com/Demos/Distraction/distraction.html</a:t>
            </a:r>
            <a:endParaRPr sz="18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600" y="1779662"/>
            <a:ext cx="6493898" cy="307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23400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目前存在之應用</a:t>
            </a:r>
            <a:endParaRPr lang="zh-TW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DFKai-SB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377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61111"/>
            </a:pPr>
            <a:r>
              <a:rPr lang="en-US" sz="2400" dirty="0" smtClean="0">
                <a:hlinkClick r:id="rId3"/>
              </a:rPr>
              <a:t>http://flightarcade.com/missions/tin/play</a:t>
            </a:r>
            <a:endParaRPr sz="24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600" y="1851670"/>
            <a:ext cx="6311508" cy="298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26749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目前存在之應用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hlinkClick r:id="rId2"/>
              </a:rPr>
              <a:t>http://luoyouren.github.io/WebProgramming/3DLoser.html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707654"/>
            <a:ext cx="6739175" cy="317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23400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Scenarios (劇本)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377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玩家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進入遊戲首頁，首頁有三個選項，點選</a:t>
            </a:r>
            <a:r>
              <a:rPr lang="zh-TW" altLang="zh-TW" sz="1800" b="1" spc="300" dirty="0">
                <a:solidFill>
                  <a:srgbClr val="FF0000"/>
                </a:solidFill>
                <a:latin typeface="+mn-ea"/>
                <a:sym typeface="DFKai-SB"/>
              </a:rPr>
              <a:t>START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可選擇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關卡並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開始遊戲，選擇</a:t>
            </a:r>
            <a:r>
              <a:rPr lang="zh-TW" altLang="zh-TW" sz="1800" b="1" spc="300" dirty="0">
                <a:solidFill>
                  <a:srgbClr val="FF0000"/>
                </a:solidFill>
                <a:latin typeface="+mn-ea"/>
                <a:sym typeface="DFKai-SB"/>
              </a:rPr>
              <a:t>RULE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觀看遊戲規則及計分方式，點選</a:t>
            </a:r>
            <a:r>
              <a:rPr lang="zh-TW" altLang="zh-TW" sz="1800" b="1" spc="300" dirty="0">
                <a:solidFill>
                  <a:srgbClr val="FF0000"/>
                </a:solidFill>
                <a:latin typeface="+mn-ea"/>
                <a:sym typeface="DFKai-SB"/>
              </a:rPr>
              <a:t>RANK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可查看自己的排名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。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按下</a:t>
            </a:r>
            <a:r>
              <a:rPr lang="zh-TW" altLang="zh-TW" sz="1800" b="1" spc="300" dirty="0">
                <a:solidFill>
                  <a:srgbClr val="FF0000"/>
                </a:solidFill>
                <a:latin typeface="+mn-ea"/>
                <a:sym typeface="DFKai-SB"/>
              </a:rPr>
              <a:t>START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鍵後，有三種遊戲關卡，點選其中一種開始遊戲。開始遊戲後，玩家會看到自己(第一人稱視角)開始下墜，並用</a:t>
            </a:r>
            <a:r>
              <a:rPr lang="zh-TW" altLang="zh-TW" sz="1800" b="1" spc="300" dirty="0">
                <a:solidFill>
                  <a:srgbClr val="FF0000"/>
                </a:solidFill>
                <a:latin typeface="+mn-ea"/>
                <a:sym typeface="DFKai-SB"/>
              </a:rPr>
              <a:t>WASD</a:t>
            </a: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鍵移動角色以閃避障礙物，左上角會看到剩餘可碰撞次數(生命值)，若不慎撞擊障礙物三次則遊戲結束，遊戲結束後會顯示得分並可選擇回到首頁或再次挑戰。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User Story </a:t>
            </a:r>
          </a:p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altLang="zh-TW" sz="2400" b="1" dirty="0">
                <a:solidFill>
                  <a:srgbClr val="663300"/>
                </a:solidFill>
                <a:latin typeface="+mn-ea"/>
                <a:ea typeface="+mn-ea"/>
                <a:cs typeface="+mn-cs"/>
                <a:sym typeface="DFKai-SB"/>
              </a:rPr>
              <a:t>(系統功能與預估)</a:t>
            </a:r>
          </a:p>
          <a:p>
            <a:pPr lvl="0" indent="77279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976" y="123478"/>
            <a:ext cx="4146825" cy="4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8520600" cy="9361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User Story </a:t>
            </a:r>
            <a:r>
              <a:rPr lang="zh-TW" altLang="zh-TW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(</a:t>
            </a:r>
            <a:r>
              <a:rPr lang="zh-TW" alt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系統功能與預估)</a:t>
            </a:r>
          </a:p>
          <a:p>
            <a:pPr lvl="0" indent="77279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sz="30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hape 180"/>
          <p:cNvSpPr txBox="1">
            <a:spLocks noGrp="1"/>
          </p:cNvSpPr>
          <p:nvPr>
            <p:ph type="body" idx="1"/>
          </p:nvPr>
        </p:nvSpPr>
        <p:spPr>
          <a:xfrm>
            <a:off x="323528" y="1203598"/>
            <a:ext cx="8520600" cy="377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小明想玩個小遊戲，找著找著就發現了一個網站，他迫不及待地按下開始鍵，發現又談出了三個選項，原來這個遊戲有三個難度，於是她毫不猶豫地選擇了最難的的難度。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遊戲開始後小明就看到了他的場景在快速地移動著，原來她的腳色現在在一個深不見底的土穴中瘋狂地往下掉，前方還不停地飄出鬼魂跟障礙物，一邊把小明的視角弄得暈頭轉向，一邊把她的生命快速的扣光。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失去了三顆愛心後，小明結束了這場遊戲，他看到他的結算分數，並且選擇回到首頁後，按下遊戲規則，這時她才明白原來要用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WASD</a:t>
            </a:r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來移動閃躲呀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!!</a:t>
            </a:r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 接著他又看到了一個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RANK</a:t>
            </a:r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的按鈕連接到了排行榜，他看到他的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0</a:t>
            </a:r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分排在排行榜的最後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QQ</a:t>
            </a:r>
          </a:p>
          <a:p>
            <a:r>
              <a:rPr lang="zh-TW" altLang="en-US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他只好從最簡單的模式開始玩起</a:t>
            </a:r>
            <a:r>
              <a:rPr lang="en-US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…</a:t>
            </a:r>
          </a:p>
          <a:p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3400" y="123478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Functional Map (Sitemap)</a:t>
            </a:r>
          </a:p>
          <a:p>
            <a:pPr lvl="0" indent="77279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/>
          <p:nvPr/>
        </p:nvSpPr>
        <p:spPr>
          <a:xfrm>
            <a:off x="890700" y="2648875"/>
            <a:ext cx="1555500" cy="572700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altLang="zh-TW" sz="2400" b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+mn-cs"/>
                <a:sym typeface="DFKai-SB"/>
              </a:rPr>
              <a:t>首頁</a:t>
            </a:r>
          </a:p>
        </p:txBody>
      </p:sp>
      <p:sp>
        <p:nvSpPr>
          <p:cNvPr id="194" name="Shape 194"/>
          <p:cNvSpPr/>
          <p:nvPr/>
        </p:nvSpPr>
        <p:spPr>
          <a:xfrm>
            <a:off x="2973200" y="2648875"/>
            <a:ext cx="1555500" cy="572700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zh-TW" sz="2400" b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+mn-cs"/>
                <a:sym typeface="DFKai-SB"/>
              </a:rPr>
              <a:t>查看規則</a:t>
            </a:r>
          </a:p>
        </p:txBody>
      </p:sp>
      <p:sp>
        <p:nvSpPr>
          <p:cNvPr id="195" name="Shape 195"/>
          <p:cNvSpPr/>
          <p:nvPr/>
        </p:nvSpPr>
        <p:spPr>
          <a:xfrm>
            <a:off x="2973200" y="1797675"/>
            <a:ext cx="1555500" cy="572700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zh-TW" sz="2400" b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+mn-cs"/>
                <a:sym typeface="DFKai-SB"/>
              </a:rPr>
              <a:t>選擇關卡</a:t>
            </a:r>
          </a:p>
        </p:txBody>
      </p:sp>
      <p:sp>
        <p:nvSpPr>
          <p:cNvPr id="196" name="Shape 196"/>
          <p:cNvSpPr/>
          <p:nvPr/>
        </p:nvSpPr>
        <p:spPr>
          <a:xfrm>
            <a:off x="2973200" y="3500075"/>
            <a:ext cx="1555500" cy="572700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zh-TW" sz="2400" b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+mn-cs"/>
                <a:sym typeface="DFKai-SB"/>
              </a:rPr>
              <a:t>觀看排名</a:t>
            </a:r>
          </a:p>
        </p:txBody>
      </p:sp>
      <p:sp>
        <p:nvSpPr>
          <p:cNvPr id="197" name="Shape 197"/>
          <p:cNvSpPr/>
          <p:nvPr/>
        </p:nvSpPr>
        <p:spPr>
          <a:xfrm>
            <a:off x="4969750" y="1797675"/>
            <a:ext cx="2143200" cy="572700"/>
          </a:xfrm>
          <a:prstGeom prst="roundRect">
            <a:avLst>
              <a:gd name="adj" fmla="val 16667"/>
            </a:avLst>
          </a:prstGeom>
          <a:solidFill>
            <a:srgbClr val="6633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zh-TW" sz="2400" b="1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+mn-ea"/>
                <a:cs typeface="+mn-cs"/>
                <a:sym typeface="DFKai-SB"/>
              </a:rPr>
              <a:t>進入遊戲畫面</a:t>
            </a:r>
          </a:p>
        </p:txBody>
      </p:sp>
      <p:cxnSp>
        <p:nvCxnSpPr>
          <p:cNvPr id="198" name="Shape 198"/>
          <p:cNvCxnSpPr>
            <a:stCxn id="195" idx="1"/>
            <a:endCxn id="193" idx="3"/>
          </p:cNvCxnSpPr>
          <p:nvPr/>
        </p:nvCxnSpPr>
        <p:spPr>
          <a:xfrm flipH="1">
            <a:off x="2446100" y="2084025"/>
            <a:ext cx="527100" cy="85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>
            <a:stCxn id="193" idx="3"/>
            <a:endCxn id="194" idx="1"/>
          </p:cNvCxnSpPr>
          <p:nvPr/>
        </p:nvCxnSpPr>
        <p:spPr>
          <a:xfrm>
            <a:off x="2446200" y="2935225"/>
            <a:ext cx="527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0" name="Shape 200"/>
          <p:cNvCxnSpPr>
            <a:stCxn id="193" idx="3"/>
            <a:endCxn id="196" idx="1"/>
          </p:cNvCxnSpPr>
          <p:nvPr/>
        </p:nvCxnSpPr>
        <p:spPr>
          <a:xfrm>
            <a:off x="2446200" y="2935225"/>
            <a:ext cx="527100" cy="85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1" name="Shape 201"/>
          <p:cNvCxnSpPr>
            <a:stCxn id="195" idx="3"/>
            <a:endCxn id="197" idx="1"/>
          </p:cNvCxnSpPr>
          <p:nvPr/>
        </p:nvCxnSpPr>
        <p:spPr>
          <a:xfrm>
            <a:off x="4528700" y="2084025"/>
            <a:ext cx="44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23400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Wireframe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5574900" y="1419622"/>
            <a:ext cx="3569100" cy="318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zh-TW" altLang="zh-TW" sz="1800" b="1" spc="600" dirty="0" smtClean="0">
                <a:solidFill>
                  <a:srgbClr val="663300"/>
                </a:solidFill>
                <a:latin typeface="+mn-ea"/>
                <a:sym typeface="DFKai-SB"/>
              </a:rPr>
              <a:t>首頁</a:t>
            </a:r>
            <a:endParaRPr lang="en-US" altLang="zh-TW" sz="1800" b="1" spc="6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marL="457200" lvl="0" indent="-381000" rtl="0">
              <a:spcBef>
                <a:spcPts val="0"/>
              </a:spcBef>
              <a:buSzPct val="100000"/>
            </a:pPr>
            <a:endParaRPr lang="zh-TW" altLang="zh-TW" sz="1800" b="1" spc="6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zh-TW" altLang="zh-TW" sz="1800" b="1" spc="600" dirty="0" smtClean="0">
                <a:solidFill>
                  <a:srgbClr val="663300"/>
                </a:solidFill>
                <a:latin typeface="+mn-ea"/>
                <a:sym typeface="DFKai-SB"/>
              </a:rPr>
              <a:t>開始</a:t>
            </a:r>
            <a:endParaRPr lang="en-US" altLang="zh-TW" sz="1800" b="1" spc="6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endParaRPr lang="zh-TW" altLang="zh-TW" sz="1800" b="1" spc="6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zh-TW" altLang="zh-TW" sz="1800" b="1" spc="600" dirty="0" smtClean="0">
                <a:solidFill>
                  <a:srgbClr val="663300"/>
                </a:solidFill>
                <a:latin typeface="+mn-ea"/>
                <a:sym typeface="DFKai-SB"/>
              </a:rPr>
              <a:t>規則</a:t>
            </a:r>
            <a:endParaRPr lang="en-US" altLang="zh-TW" sz="1800" b="1" spc="6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endParaRPr lang="zh-TW" altLang="zh-TW" sz="1800" b="1" spc="6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zh-TW" altLang="zh-TW" sz="1800" b="1" spc="600" dirty="0" smtClean="0">
                <a:solidFill>
                  <a:srgbClr val="663300"/>
                </a:solidFill>
                <a:latin typeface="+mn-ea"/>
                <a:sym typeface="DFKai-SB"/>
              </a:rPr>
              <a:t>排行榜</a:t>
            </a:r>
            <a:endParaRPr lang="en-US" altLang="zh-TW" sz="1800" b="1" spc="6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marL="914400" lvl="1" indent="-381000" rtl="0">
              <a:spcBef>
                <a:spcPts val="0"/>
              </a:spcBef>
              <a:buSzPct val="100000"/>
            </a:pPr>
            <a:endParaRPr lang="zh-TW" altLang="zh-TW" sz="1800" b="1" spc="600" dirty="0">
              <a:solidFill>
                <a:srgbClr val="663300"/>
              </a:solidFill>
              <a:latin typeface="+mn-ea"/>
              <a:sym typeface="DFKai-SB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1203598"/>
            <a:ext cx="5114351" cy="35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Wireframe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2"/>
          </p:nvPr>
        </p:nvSpPr>
        <p:spPr>
          <a:xfrm>
            <a:off x="4788024" y="1347614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1.單點透視的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概念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lang="zh-TW" altLang="zh-TW" sz="1800" b="1" spc="3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2.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角色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lang="zh-TW" altLang="zh-TW" sz="1800" b="1" spc="3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3.從前方飛來許多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障礙物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lang="zh-TW" altLang="zh-TW" sz="1800" b="1" spc="3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4.左上有掉落</a:t>
            </a:r>
            <a:r>
              <a:rPr lang="zh-TW" altLang="zh-TW" sz="1800" b="1" spc="300" dirty="0" smtClean="0">
                <a:solidFill>
                  <a:srgbClr val="663300"/>
                </a:solidFill>
                <a:latin typeface="+mn-ea"/>
                <a:sym typeface="DFKai-SB"/>
              </a:rPr>
              <a:t>距離</a:t>
            </a:r>
            <a:endParaRPr lang="en-US" altLang="zh-TW" sz="1800" b="1" spc="300" dirty="0" smtClean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lang="zh-TW" altLang="zh-TW" sz="1800" b="1" spc="300" dirty="0">
              <a:solidFill>
                <a:srgbClr val="663300"/>
              </a:solidFill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zh-TW" altLang="zh-TW" sz="1800" b="1" spc="300" dirty="0">
                <a:solidFill>
                  <a:srgbClr val="663300"/>
                </a:solidFill>
                <a:latin typeface="+mn-ea"/>
                <a:sym typeface="DFKai-SB"/>
              </a:rPr>
              <a:t>5.右上暫停鈕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lang="zh-TW" altLang="zh-TW" sz="2400" b="1" dirty="0" smtClean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lang="zh-TW" altLang="zh-TW" sz="24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sym typeface="DFKai-SB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1203598"/>
            <a:ext cx="3927892" cy="378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" name="群組 5"/>
          <p:cNvGrpSpPr/>
          <p:nvPr/>
        </p:nvGrpSpPr>
        <p:grpSpPr>
          <a:xfrm>
            <a:off x="971600" y="1419622"/>
            <a:ext cx="6865937" cy="1627237"/>
            <a:chOff x="395536" y="1275606"/>
            <a:chExt cx="6865937" cy="16272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5536" y="1275606"/>
              <a:ext cx="6627813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536" y="2067694"/>
              <a:ext cx="6865937" cy="835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群組 9"/>
          <p:cNvGrpSpPr/>
          <p:nvPr/>
        </p:nvGrpSpPr>
        <p:grpSpPr>
          <a:xfrm>
            <a:off x="899592" y="3147814"/>
            <a:ext cx="6875463" cy="1724025"/>
            <a:chOff x="683568" y="2571750"/>
            <a:chExt cx="6875463" cy="17240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3568" y="2571750"/>
              <a:ext cx="6818313" cy="172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3568" y="3363838"/>
              <a:ext cx="6875463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51520" y="33950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is WebGL?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200000"/>
              </a:lnSpc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全名是「Web Graphics Library」</a:t>
            </a:r>
          </a:p>
          <a:p>
            <a:pPr marL="457200" lvl="0" indent="-228600">
              <a:lnSpc>
                <a:spcPct val="200000"/>
              </a:lnSpc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是一項利用JavaScript API彩現互動式3D電腦圖形和2D圖形的技術</a:t>
            </a:r>
          </a:p>
          <a:p>
            <a:pPr marL="457200" lvl="0" indent="-228600">
              <a:lnSpc>
                <a:spcPct val="200000"/>
              </a:lnSpc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可相容任何最新的網頁瀏覽器，無需加裝外掛程式</a:t>
            </a:r>
          </a:p>
          <a:p>
            <a:pPr marL="457200" lvl="0" indent="-228600">
              <a:lnSpc>
                <a:spcPct val="200000"/>
              </a:lnSpc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基於OpenGL ES 2.0，使用GLSL作為著色器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131590"/>
            <a:ext cx="4354287" cy="379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hape 167"/>
          <p:cNvSpPr txBox="1">
            <a:spLocks noGrp="1"/>
          </p:cNvSpPr>
          <p:nvPr>
            <p:ph type="body" idx="1"/>
          </p:nvPr>
        </p:nvSpPr>
        <p:spPr>
          <a:xfrm>
            <a:off x="5004048" y="1563638"/>
            <a:ext cx="3912088" cy="1677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首頁ｈｔｍｌ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indent="2286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 smtClean="0">
                <a:solidFill>
                  <a:srgbClr val="663300"/>
                </a:solidFill>
                <a:ea typeface="微軟正黑體" pitchFamily="34" charset="-120"/>
              </a:rPr>
              <a:t>一般測試成功～～～～～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   </a:t>
            </a:r>
            <a:endParaRPr lang="zh-TW" altLang="zh-TW" sz="1800" b="1" dirty="0">
              <a:solidFill>
                <a:srgbClr val="663300"/>
              </a:solidFill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文字方塊 4"/>
          <p:cNvSpPr txBox="1"/>
          <p:nvPr/>
        </p:nvSpPr>
        <p:spPr>
          <a:xfrm>
            <a:off x="611560" y="120359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關卡測試　</a:t>
            </a:r>
            <a:r>
              <a:rPr lang="en-US" altLang="zh-TW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map </a:t>
            </a:r>
            <a:endParaRPr lang="zh-TW" altLang="en-US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1563638"/>
            <a:ext cx="8607971" cy="672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2283718"/>
            <a:ext cx="3165028" cy="271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1920" y="2355726"/>
            <a:ext cx="4369396" cy="237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1203598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壓力測試</a:t>
            </a:r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  <a:p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914" y="1707654"/>
            <a:ext cx="8822086" cy="87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2427734"/>
            <a:ext cx="8420076" cy="53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2990436"/>
            <a:ext cx="4283968" cy="215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0032" y="3019276"/>
            <a:ext cx="3815507" cy="21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1203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壓力測試 執行續</a:t>
            </a:r>
            <a:r>
              <a:rPr lang="en-US" altLang="zh-TW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/</a:t>
            </a:r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迴圈 </a:t>
            </a:r>
            <a:r>
              <a:rPr lang="en-US" altLang="zh-TW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5000</a:t>
            </a:r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測試成功</a:t>
            </a:r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  <a:p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914" y="1707654"/>
            <a:ext cx="8822086" cy="87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2427734"/>
            <a:ext cx="8420076" cy="53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2990436"/>
            <a:ext cx="4283968" cy="215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0032" y="3019276"/>
            <a:ext cx="3815507" cy="21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效能測試 (jMeter)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1203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壓力測試 執行續</a:t>
            </a:r>
            <a:r>
              <a:rPr lang="en-US" altLang="zh-TW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/</a:t>
            </a:r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迴圈 </a:t>
            </a:r>
            <a:r>
              <a:rPr lang="en-US" altLang="zh-TW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5000</a:t>
            </a:r>
            <a:r>
              <a:rPr lang="zh-TW" altLang="en-US" sz="1800" b="1" kern="1200" dirty="0" smtClean="0">
                <a:solidFill>
                  <a:srgbClr val="663300"/>
                </a:solidFill>
                <a:latin typeface="+mn-lt"/>
                <a:ea typeface="微軟正黑體" pitchFamily="34" charset="-120"/>
                <a:cs typeface="+mn-cs"/>
              </a:rPr>
              <a:t>測試成功</a:t>
            </a:r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  <a:p>
            <a:endParaRPr lang="en-US" altLang="zh-TW" sz="1800" b="1" kern="1200" dirty="0" smtClean="0">
              <a:solidFill>
                <a:srgbClr val="663300"/>
              </a:solidFill>
              <a:latin typeface="+mn-lt"/>
              <a:ea typeface="微軟正黑體" pitchFamily="34" charset="-120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914" y="1707654"/>
            <a:ext cx="8822086" cy="87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2427734"/>
            <a:ext cx="8420076" cy="53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2990436"/>
            <a:ext cx="4283968" cy="215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60032" y="3019276"/>
            <a:ext cx="3815507" cy="21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資料來源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23528" y="1275606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zh-TW" sz="1400" u="sng" dirty="0">
                <a:solidFill>
                  <a:schemeClr val="hlink"/>
                </a:solidFill>
                <a:hlinkClick r:id="rId3"/>
              </a:rPr>
              <a:t>http://www.2cto.com/kf/201604/504147</a:t>
            </a:r>
            <a:r>
              <a:rPr lang="zh-TW" sz="1400" u="sng" dirty="0" smtClean="0">
                <a:solidFill>
                  <a:schemeClr val="hlink"/>
                </a:solidFill>
                <a:hlinkClick r:id="rId3"/>
              </a:rPr>
              <a:t>.html</a:t>
            </a:r>
            <a:endParaRPr lang="en-US" altLang="zh-TW" sz="1400" u="sng" dirty="0" smtClean="0">
              <a:solidFill>
                <a:schemeClr val="hlink"/>
              </a:solidFill>
            </a:endParaRPr>
          </a:p>
          <a:p>
            <a:pPr marL="457200" indent="-228600"/>
            <a:r>
              <a:rPr lang="zh-TW" sz="1400" u="sng" dirty="0" smtClean="0">
                <a:solidFill>
                  <a:schemeClr val="hlink"/>
                </a:solidFill>
                <a:hlinkClick r:id="rId4"/>
              </a:rPr>
              <a:t>http</a:t>
            </a:r>
            <a:r>
              <a:rPr lang="zh-TW" sz="1400" u="sng" dirty="0">
                <a:solidFill>
                  <a:schemeClr val="hlink"/>
                </a:solidFill>
                <a:hlinkClick r:id="rId4"/>
              </a:rPr>
              <a:t>://www.ido321.com/1599</a:t>
            </a:r>
            <a:r>
              <a:rPr lang="zh-TW" sz="1400" u="sng" dirty="0" smtClean="0">
                <a:solidFill>
                  <a:schemeClr val="hlink"/>
                </a:solidFill>
                <a:hlinkClick r:id="rId4"/>
              </a:rPr>
              <a:t>.html</a:t>
            </a:r>
            <a:endParaRPr lang="en-US" altLang="zh-TW" sz="1400" u="sng" dirty="0" smtClean="0">
              <a:solidFill>
                <a:schemeClr val="hlink"/>
              </a:solidFill>
            </a:endParaRPr>
          </a:p>
          <a:p>
            <a:pPr marL="457200" indent="-228600"/>
            <a:r>
              <a:rPr lang="zh-TW" sz="14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zh-TW" sz="1400" u="sng" dirty="0">
                <a:solidFill>
                  <a:schemeClr val="hlink"/>
                </a:solidFill>
                <a:hlinkClick r:id="rId5"/>
              </a:rPr>
              <a:t>://msdn.microsoft.com/zh-cn/magazine/mt595753</a:t>
            </a:r>
            <a:r>
              <a:rPr lang="zh-TW" sz="1400" u="sng" dirty="0" smtClean="0">
                <a:solidFill>
                  <a:schemeClr val="hlink"/>
                </a:solidFill>
                <a:hlinkClick r:id="rId5"/>
              </a:rPr>
              <a:t>.aspx</a:t>
            </a:r>
            <a:endParaRPr lang="en-US" altLang="zh-TW" sz="1400" u="sng" dirty="0" smtClean="0">
              <a:solidFill>
                <a:schemeClr val="hlink"/>
              </a:solidFill>
            </a:endParaRPr>
          </a:p>
          <a:p>
            <a:pPr marL="457200" indent="-228600"/>
            <a:r>
              <a:rPr lang="zh-TW" sz="1400" u="sng" dirty="0" smtClean="0">
                <a:solidFill>
                  <a:schemeClr val="hlink"/>
                </a:solidFill>
              </a:rPr>
              <a:t>http</a:t>
            </a:r>
            <a:r>
              <a:rPr lang="zh-TW" sz="1400" u="sng" dirty="0">
                <a:solidFill>
                  <a:schemeClr val="hlink"/>
                </a:solidFill>
              </a:rPr>
              <a:t>://www.cnblogs.com/slxb/p/5149602</a:t>
            </a:r>
            <a:r>
              <a:rPr lang="zh-TW" sz="1400" u="sng" dirty="0" smtClean="0">
                <a:solidFill>
                  <a:schemeClr val="hlink"/>
                </a:solidFill>
              </a:rPr>
              <a:t>.html</a:t>
            </a:r>
            <a:endParaRPr lang="en-US" altLang="zh-TW" sz="1400" u="sng" dirty="0" smtClean="0">
              <a:solidFill>
                <a:schemeClr val="hlink"/>
              </a:solidFill>
            </a:endParaRPr>
          </a:p>
          <a:p>
            <a:pPr marL="457200" indent="-228600"/>
            <a:r>
              <a:rPr lang="en-US" altLang="zh-TW" sz="1400" u="sng" dirty="0" smtClean="0">
                <a:solidFill>
                  <a:schemeClr val="hlink"/>
                </a:solidFill>
              </a:rPr>
              <a:t>http://www.babylonjs.com/</a:t>
            </a:r>
          </a:p>
          <a:p>
            <a:pPr marL="457200" indent="-228600"/>
            <a:r>
              <a:rPr lang="en-US" altLang="zh-TW" sz="1400" u="sng" dirty="0" smtClean="0">
                <a:solidFill>
                  <a:schemeClr val="hlink"/>
                </a:solidFill>
              </a:rPr>
              <a:t>http://www.babylonjs-playground.com/</a:t>
            </a:r>
          </a:p>
          <a:p>
            <a:pPr marL="457200" indent="-228600"/>
            <a:r>
              <a:rPr lang="en-US" altLang="zh-TW" sz="1400" u="sng" dirty="0" smtClean="0">
                <a:solidFill>
                  <a:schemeClr val="hlink"/>
                </a:solidFill>
              </a:rPr>
              <a:t>http://doc.babylonjs.com/tutorials/Cameras</a:t>
            </a:r>
          </a:p>
          <a:p>
            <a:pPr marL="457200" indent="-228600"/>
            <a:endParaRPr lang="zh-TW" sz="1400" u="sng" dirty="0">
              <a:solidFill>
                <a:schemeClr val="hlink"/>
              </a:solidFill>
            </a:endParaRP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組員分工情況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34" name="Shape 234"/>
          <p:cNvGraphicFramePr/>
          <p:nvPr/>
        </p:nvGraphicFramePr>
        <p:xfrm>
          <a:off x="899592" y="1563638"/>
          <a:ext cx="7239000" cy="2907642"/>
        </p:xfrm>
        <a:graphic>
          <a:graphicData uri="http://schemas.openxmlformats.org/drawingml/2006/table">
            <a:tbl>
              <a:tblPr>
                <a:noFill/>
                <a:tableStyleId>{4D44B4B3-06DD-403C-8C89-55C29A915007}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00257104	羅祐任*</a:t>
                      </a: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3D障礙物設計</a:t>
                      </a: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00257124	任思堯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3D場景設計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00257006	李佳穎</a:t>
                      </a: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en-US" sz="24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排行榜、</a:t>
                      </a:r>
                      <a:r>
                        <a:rPr kumimoji="0" lang="en-US" altLang="zh-TW" sz="24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FB</a:t>
                      </a:r>
                      <a:r>
                        <a:rPr kumimoji="0" lang="zh-TW" altLang="en-US" sz="24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 </a:t>
                      </a:r>
                      <a:r>
                        <a:rPr kumimoji="0" lang="en-US" altLang="zh-TW" sz="24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API</a:t>
                      </a:r>
                      <a:endParaRPr kumimoji="0" lang="zh-TW" altLang="zh-TW" sz="2400" b="1" kern="1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  <a:sym typeface="DFKai-SB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00257024	游筑安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後端到前端的串接</a:t>
                      </a: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00257116	羅睿豪</a:t>
                      </a: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kumimoji="0" lang="zh-TW" altLang="zh-TW" sz="2400" b="1" kern="1200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  <a:sym typeface="DFKai-SB"/>
                        </a:rPr>
                        <a:t>首頁設計UI</a:t>
                      </a:r>
                    </a:p>
                  </a:txBody>
                  <a:tcPr marL="91425" marR="91425" marT="91425" marB="91425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23400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GITHUB</a:t>
            </a:r>
            <a:endParaRPr lang="zh-TW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sym typeface="DFKai-SB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23528" y="1275606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>
              <a:buClr>
                <a:schemeClr val="dk1"/>
              </a:buClr>
              <a:buSzPct val="100000"/>
            </a:pPr>
            <a:r>
              <a:rPr lang="en-US" sz="2800" b="1" dirty="0" smtClean="0">
                <a:solidFill>
                  <a:srgbClr val="0070C0"/>
                </a:solidFill>
                <a:hlinkClick r:id="rId3"/>
              </a:rPr>
              <a:t>https://github.com/LuoYouRen/WBSE</a:t>
            </a:r>
            <a:endParaRPr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sym typeface="DFKai-SB"/>
              </a:rPr>
              <a:t>附註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FB</a:t>
            </a:r>
            <a:r>
              <a:rPr lang="zh-TW" altLang="en-US" dirty="0" smtClean="0"/>
              <a:t>登入功能：需由管理者在</a:t>
            </a:r>
            <a:r>
              <a:rPr lang="en-US" altLang="zh-TW" dirty="0" err="1" smtClean="0"/>
              <a:t>facebook</a:t>
            </a:r>
            <a:r>
              <a:rPr lang="zh-TW" altLang="en-US" dirty="0" smtClean="0"/>
              <a:t>設定遊戲網站的網址，方能提供登入服務，但由於我們沒有架站，所以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時是架設</a:t>
            </a:r>
            <a:r>
              <a:rPr lang="en-US" altLang="zh-TW" dirty="0" smtClean="0"/>
              <a:t>tomcat</a:t>
            </a:r>
            <a:r>
              <a:rPr lang="zh-TW" altLang="en-US" dirty="0" smtClean="0"/>
              <a:t>，並設定電腦</a:t>
            </a:r>
            <a:r>
              <a:rPr lang="en-US" altLang="zh-TW" dirty="0" smtClean="0"/>
              <a:t>IP</a:t>
            </a:r>
            <a:r>
              <a:rPr lang="zh-TW" altLang="en-US" dirty="0"/>
              <a:t>位</a:t>
            </a:r>
            <a:r>
              <a:rPr lang="zh-TW" altLang="en-US" dirty="0" smtClean="0"/>
              <a:t>址為網站網址進行登入。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05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23528" y="33950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 Babylon.js?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目前最好的JavaScript3D遊戲引擎，能創建可以出售的專業級遊戲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透過Babylon.js，開發者可以更方便快捷地利用WebGL技術完成3D建模。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支援Gamepad API，實現掌機遊戲的體驗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和Three.js相比，Three.js傾向於動畫，而Babylon.js更適合遊戲開發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95536" y="33950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 Babylon.js?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69125" y="1145400"/>
            <a:ext cx="8520600" cy="3721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Babylon.js 將功能以物件的方式呈現。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所有的控制、特效、紋理都用物件的方式操控，讓人可以更直觀的掌握整個畫面裡面的所有東西。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 to use Babylon.js?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1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&lt;canvas id="renderCanvas"&gt;&lt;/canvas&gt;    </a:t>
            </a:r>
            <a:r>
              <a:rPr lang="zh-TW" sz="1800" dirty="0">
                <a:solidFill>
                  <a:srgbClr val="6AA84F"/>
                </a:solidFill>
              </a:rPr>
              <a:t>//HTML tag &lt;canvas&gt; : 帆布</a:t>
            </a:r>
          </a:p>
          <a:p>
            <a:pPr lvl="0" rtl="0">
              <a:spcBef>
                <a:spcPts val="0"/>
              </a:spcBef>
              <a:buNone/>
            </a:pP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var</a:t>
            </a:r>
            <a:r>
              <a:rPr lang="zh-TW" sz="1400" dirty="0" smtClean="0">
                <a:solidFill>
                  <a:schemeClr val="dk1"/>
                </a:solidFill>
              </a:rPr>
              <a:t> </a:t>
            </a:r>
            <a:r>
              <a:rPr lang="zh-TW" sz="1800" b="1" dirty="0">
                <a:solidFill>
                  <a:srgbClr val="0B5394"/>
                </a:solidFill>
              </a:rPr>
              <a:t>canvas</a:t>
            </a:r>
            <a:r>
              <a:rPr lang="zh-TW" sz="1400" dirty="0">
                <a:solidFill>
                  <a:schemeClr val="dk1"/>
                </a:solidFill>
              </a:rPr>
              <a:t>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= document.getElementById("renderCanvas");</a:t>
            </a:r>
          </a:p>
          <a:p>
            <a:pPr lvl="0" rtl="0">
              <a:spcBef>
                <a:spcPts val="0"/>
              </a:spcBef>
              <a:buNone/>
            </a:pP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var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engine = new BABYLON.Engine(</a:t>
            </a:r>
            <a:r>
              <a:rPr lang="zh-TW" sz="1800" b="1" dirty="0">
                <a:solidFill>
                  <a:srgbClr val="0B5394"/>
                </a:solidFill>
              </a:rPr>
              <a:t>canvas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, true)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var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createScene = function () {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        	var scene = new BABYLON.Scene(engine);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	var camera = new BABYLON.ArcRotateCamera(...);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….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6444208" y="1851670"/>
            <a:ext cx="2564424" cy="3092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CSS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#renderCanvas {</a:t>
            </a:r>
          </a:p>
          <a:p>
            <a:pPr lvl="0" indent="4089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                width: 100%;</a:t>
            </a:r>
          </a:p>
          <a:p>
            <a:pPr lvl="0" indent="4089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                height: 100%;</a:t>
            </a:r>
          </a:p>
          <a:p>
            <a:pPr lvl="0" indent="4089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                touch-action: none;</a:t>
            </a:r>
          </a:p>
          <a:p>
            <a:pPr lvl="0" indent="4089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 dirty="0">
                <a:solidFill>
                  <a:srgbClr val="4A86E8"/>
                </a:solidFill>
              </a:rPr>
              <a:t>    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 to use Babylon.js?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31175"/>
            <a:ext cx="8520600" cy="37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scene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.registerBeforeRender(function () {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	camera.alpha += 0.003 * scene.getAnimationRatio();</a:t>
            </a: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});  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 smtClean="0">
                <a:solidFill>
                  <a:srgbClr val="00B050"/>
                </a:solidFill>
              </a:rPr>
              <a:t>/</a:t>
            </a:r>
            <a:r>
              <a:rPr lang="zh-TW" sz="1800" dirty="0">
                <a:solidFill>
                  <a:srgbClr val="00B050"/>
                </a:solidFill>
              </a:rPr>
              <a:t>/每次Render之前都會註冊一次，也就是time function的概念</a:t>
            </a: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B050"/>
                </a:solidFill>
              </a:rPr>
              <a:t>//要寫在 createScene(){ </a:t>
            </a:r>
            <a:r>
              <a:rPr lang="zh-TW" sz="1800" b="1" dirty="0">
                <a:solidFill>
                  <a:srgbClr val="00B050"/>
                </a:solidFill>
              </a:rPr>
              <a:t>裡面</a:t>
            </a:r>
            <a:r>
              <a:rPr lang="zh-TW" sz="1800" dirty="0">
                <a:solidFill>
                  <a:srgbClr val="00B050"/>
                </a:solidFill>
              </a:rPr>
              <a:t> } 喔 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chemeClr val="dk1"/>
                </a:solidFill>
              </a:rPr>
              <a:t>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scene = createScene()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 engine.runRenderLoop</a:t>
            </a:r>
            <a:r>
              <a:rPr lang="zh-TW" sz="1800" dirty="0">
                <a:solidFill>
                  <a:schemeClr val="dk1"/>
                </a:solidFill>
              </a:rPr>
              <a:t>(</a:t>
            </a:r>
            <a:r>
              <a:rPr lang="zh-TW" sz="1800" dirty="0">
                <a:solidFill>
                  <a:srgbClr val="0000FF"/>
                </a:solidFill>
              </a:rPr>
              <a:t>function ()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{scene.render</a:t>
            </a:r>
            <a:r>
              <a:rPr lang="zh-TW" sz="1800" dirty="0">
                <a:solidFill>
                  <a:schemeClr val="dk1"/>
                </a:solidFill>
              </a:rPr>
              <a:t>(); </a:t>
            </a:r>
            <a:r>
              <a:rPr lang="zh-TW" sz="1800" dirty="0">
                <a:solidFill>
                  <a:srgbClr val="0000FF"/>
                </a:solidFill>
              </a:rPr>
              <a:t>}</a:t>
            </a:r>
            <a:r>
              <a:rPr lang="zh-TW" sz="1800" dirty="0">
                <a:solidFill>
                  <a:schemeClr val="dk1"/>
                </a:solidFill>
              </a:rPr>
              <a:t>);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u="sng" dirty="0">
              <a:solidFill>
                <a:srgbClr val="1155CC"/>
              </a:solidFill>
            </a:endParaRPr>
          </a:p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基礎物件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23528" y="1131590"/>
            <a:ext cx="8520600" cy="37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var box 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=</a:t>
            </a:r>
            <a:r>
              <a:rPr lang="zh-TW" alt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 </a:t>
            </a:r>
            <a:r>
              <a:rPr lang="zh-TW" altLang="zh-TW" sz="1800" b="1" dirty="0" smtClean="0">
                <a:solidFill>
                  <a:srgbClr val="0070C0"/>
                </a:solidFill>
                <a:ea typeface="微軟正黑體" pitchFamily="34" charset="-120"/>
              </a:rPr>
              <a:t>new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 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BABYLON.Mesh.CreateBox("box", </a:t>
            </a:r>
            <a:r>
              <a:rPr lang="zh-TW" sz="1800" b="1" dirty="0">
                <a:solidFill>
                  <a:srgbClr val="FF0000"/>
                </a:solidFill>
                <a:ea typeface="微軟正黑體" pitchFamily="34" charset="-120"/>
              </a:rPr>
              <a:t>6.0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, scene)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只要</a:t>
            </a:r>
            <a:r>
              <a:rPr lang="zh-TW" sz="1800" b="1" dirty="0">
                <a:solidFill>
                  <a:srgbClr val="0070C0"/>
                </a:solidFill>
                <a:ea typeface="微軟正黑體" pitchFamily="34" charset="-120"/>
              </a:rPr>
              <a:t>new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 一個新的物件就可以畫出一個中心在 O(0,0,0)邊長</a:t>
            </a:r>
            <a:r>
              <a:rPr lang="zh-TW" sz="1800" b="1" dirty="0">
                <a:solidFill>
                  <a:srgbClr val="FF0000"/>
                </a:solidFill>
                <a:ea typeface="微軟正黑體" pitchFamily="34" charset="-120"/>
              </a:rPr>
              <a:t>6</a:t>
            </a: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的Bo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x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超方便 OuO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)b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再藉由 box.position = new BABYLON.Vector3(-10, 0, 0); 就可以決定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座標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box.rotation.x = Math.PI;  </a:t>
            </a:r>
            <a:r>
              <a:rPr lang="zh-TW" sz="1800" dirty="0">
                <a:solidFill>
                  <a:srgbClr val="00B050"/>
                </a:solidFill>
              </a:rPr>
              <a:t>//</a:t>
            </a:r>
            <a:r>
              <a:rPr lang="zh-TW" sz="1800" dirty="0" smtClean="0">
                <a:solidFill>
                  <a:srgbClr val="00B050"/>
                </a:solidFill>
              </a:rPr>
              <a:t>旋轉</a:t>
            </a:r>
            <a:endParaRPr lang="en-US" altLang="zh-TW" sz="1800" dirty="0" smtClean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zh-TW" sz="14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box.scaling = new BABYLON.Vector3(1.1, 2 , 1.2)</a:t>
            </a:r>
            <a:r>
              <a:rPr lang="zh-TW" sz="18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8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8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1800" b="1" dirty="0">
                <a:solidFill>
                  <a:srgbClr val="663300"/>
                </a:solidFill>
                <a:ea typeface="微軟正黑體" pitchFamily="34" charset="-120"/>
              </a:rPr>
              <a:t>真的是很容易掌握呢 :D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95536" y="26749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Babylon.js Material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166650"/>
            <a:ext cx="8520600" cy="37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var </a:t>
            </a: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materialSphere1 = new BABYLON.StandardMaterial("texture1", scene)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;</a:t>
            </a:r>
            <a:endParaRPr lang="en-US" altLang="zh-TW" sz="16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6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materialSphere1.diffuseColor = new BABYLON.Color3(1, 0, 0);  //Re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d</a:t>
            </a:r>
            <a:endParaRPr lang="en-US" altLang="zh-TW" sz="16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lvl="0">
              <a:spcBef>
                <a:spcPts val="0"/>
              </a:spcBef>
              <a:buNone/>
            </a:pPr>
            <a:endParaRPr lang="zh-TW" sz="1600" b="1" dirty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materialSphere5.diffuseTexture = 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new</a:t>
            </a:r>
            <a:r>
              <a:rPr lang="zh-TW" altLang="en-US" sz="1600" b="1" dirty="0" smtClean="0">
                <a:solidFill>
                  <a:srgbClr val="663300"/>
                </a:solidFill>
                <a:ea typeface="微軟正黑體" pitchFamily="34" charset="-120"/>
              </a:rPr>
              <a:t> 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BABYLON</a:t>
            </a: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.Texture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(</a:t>
            </a:r>
            <a:r>
              <a:rPr lang="en-US" alt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“tex.png”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, </a:t>
            </a: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scene); /</a:t>
            </a: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/</a:t>
            </a:r>
            <a:r>
              <a:rPr lang="zh-TW" altLang="en-US" sz="1600" b="1" dirty="0" smtClean="0">
                <a:solidFill>
                  <a:srgbClr val="663300"/>
                </a:solidFill>
                <a:ea typeface="微軟正黑體" pitchFamily="34" charset="-120"/>
              </a:rPr>
              <a:t>貼圖</a:t>
            </a:r>
            <a:endParaRPr lang="zh-TW" sz="16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 smtClean="0">
              <a:solidFill>
                <a:srgbClr val="663300"/>
              </a:solidFill>
              <a:ea typeface="微軟正黑體" pitchFamily="34" charset="-12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 smtClean="0">
                <a:solidFill>
                  <a:srgbClr val="663300"/>
                </a:solidFill>
                <a:ea typeface="微軟正黑體" pitchFamily="34" charset="-120"/>
              </a:rPr>
              <a:t>m</a:t>
            </a:r>
            <a:r>
              <a:rPr lang="zh-TW" sz="1600" b="1" dirty="0">
                <a:solidFill>
                  <a:srgbClr val="663300"/>
                </a:solidFill>
                <a:ea typeface="微軟正黑體" pitchFamily="34" charset="-120"/>
              </a:rPr>
              <a:t>aterialSphere5.diffuseTexture.hasAlpha = true;  </a:t>
            </a:r>
            <a:r>
              <a:rPr lang="zh-TW" sz="1600" b="1" dirty="0">
                <a:solidFill>
                  <a:srgbClr val="00B050"/>
                </a:solidFill>
                <a:ea typeface="微軟正黑體" pitchFamily="34" charset="-120"/>
              </a:rPr>
              <a:t>//透明度 越小越透明 0~1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6" y="3291830"/>
            <a:ext cx="6946284" cy="174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227</TotalTime>
  <Words>2391</Words>
  <Application>Microsoft Office PowerPoint</Application>
  <PresentationFormat>如螢幕大小 (16:9)</PresentationFormat>
  <Paragraphs>282</Paragraphs>
  <Slides>38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微軟正黑體</vt:lpstr>
      <vt:lpstr>微軟正黑體</vt:lpstr>
      <vt:lpstr>DFKai-SB</vt:lpstr>
      <vt:lpstr>Arial</vt:lpstr>
      <vt:lpstr>Wingdings</vt:lpstr>
      <vt:lpstr>Wingdings 2</vt:lpstr>
      <vt:lpstr>中庸</vt:lpstr>
      <vt:lpstr>啊啊啊掉下去了                                                                           Babylon.js</vt:lpstr>
      <vt:lpstr>What is Babylon.js?</vt:lpstr>
      <vt:lpstr>What is WebGL?</vt:lpstr>
      <vt:lpstr>Why Babylon.js?</vt:lpstr>
      <vt:lpstr>Why Babylon.js? </vt:lpstr>
      <vt:lpstr>How to use Babylon.js?</vt:lpstr>
      <vt:lpstr>How to use Babylon.js?</vt:lpstr>
      <vt:lpstr>Babylon.js 基礎物件</vt:lpstr>
      <vt:lpstr>Babylon.js Material</vt:lpstr>
      <vt:lpstr>Babylon.js Camera</vt:lpstr>
      <vt:lpstr>Babylon.js Light</vt:lpstr>
      <vt:lpstr>Babylon.js Animation</vt:lpstr>
      <vt:lpstr>Babylon.js Animation</vt:lpstr>
      <vt:lpstr>Babylon.js Animation</vt:lpstr>
      <vt:lpstr>Babylon.js Collision</vt:lpstr>
      <vt:lpstr>Babylon.js Collision</vt:lpstr>
      <vt:lpstr>Babylon.js Sound</vt:lpstr>
      <vt:lpstr>Babylon.js Sound on mesh</vt:lpstr>
      <vt:lpstr>技術操作簡易demo</vt:lpstr>
      <vt:lpstr>目前存在之應用  </vt:lpstr>
      <vt:lpstr>目前存在之應用  </vt:lpstr>
      <vt:lpstr>目前存在之應用</vt:lpstr>
      <vt:lpstr>Scenarios (劇本)  </vt:lpstr>
      <vt:lpstr>User Story  (系統功能與預估)  </vt:lpstr>
      <vt:lpstr>User Story (系統功能與預估)  </vt:lpstr>
      <vt:lpstr>Functional Map (Sitemap)  </vt:lpstr>
      <vt:lpstr>Wireframe</vt:lpstr>
      <vt:lpstr>Wireframe</vt:lpstr>
      <vt:lpstr>效能測試 (jMeter)  </vt:lpstr>
      <vt:lpstr>效能測試 (jMeter)  </vt:lpstr>
      <vt:lpstr>效能測試 (jMeter)  </vt:lpstr>
      <vt:lpstr>效能測試 (jMeter)  </vt:lpstr>
      <vt:lpstr>效能測試 (jMeter)  </vt:lpstr>
      <vt:lpstr>效能測試 (jMeter)  </vt:lpstr>
      <vt:lpstr>資料來源</vt:lpstr>
      <vt:lpstr>組員分工情況  </vt:lpstr>
      <vt:lpstr>GITHUB</vt:lpstr>
      <vt:lpstr>附註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啊啊啊掉下去了                                                                           Babylon.js</dc:title>
  <cp:lastModifiedBy>user1</cp:lastModifiedBy>
  <cp:revision>37</cp:revision>
  <dcterms:modified xsi:type="dcterms:W3CDTF">2016-06-28T07:40:40Z</dcterms:modified>
</cp:coreProperties>
</file>